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3" r:id="rId5"/>
    <p:sldId id="260" r:id="rId6"/>
    <p:sldId id="284" r:id="rId7"/>
    <p:sldId id="268" r:id="rId8"/>
    <p:sldId id="298" r:id="rId9"/>
    <p:sldId id="278" r:id="rId10"/>
    <p:sldId id="270" r:id="rId11"/>
    <p:sldId id="271" r:id="rId12"/>
    <p:sldId id="273" r:id="rId13"/>
    <p:sldId id="274" r:id="rId14"/>
    <p:sldId id="275" r:id="rId15"/>
    <p:sldId id="276" r:id="rId16"/>
    <p:sldId id="280" r:id="rId17"/>
    <p:sldId id="297" r:id="rId18"/>
    <p:sldId id="277" r:id="rId19"/>
    <p:sldId id="29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C685B-6E4B-3C9D-773C-C39BF6225A21}" v="75" dt="2021-07-28T04:04:41.872"/>
    <p1510:client id="{088740BE-F921-F65A-7886-374E2EACDFE9}" v="25" dt="2021-07-28T03:37:18.200"/>
    <p1510:client id="{ABC9BBBF-C4F2-0184-AB69-5A86EB86E6F3}" v="62" dt="2021-07-28T03:19:12.467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06D00D-219F-43D9-AC57-3A3DBBCA8F22}" type="doc">
      <dgm:prSet loTypeId="urn:microsoft.com/office/officeart/2018/2/layout/IconLabelList" loCatId="icon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FFDD9B69-333F-4844-B7E2-366CA9073F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necessity of regular calibration</a:t>
          </a:r>
        </a:p>
      </dgm:t>
    </dgm:pt>
    <dgm:pt modelId="{053CF107-FBE1-42DF-85C2-0599D9190EA9}" type="parTrans" cxnId="{9494D107-EBCD-4580-9C0E-CD1426C6F820}">
      <dgm:prSet/>
      <dgm:spPr/>
      <dgm:t>
        <a:bodyPr/>
        <a:lstStyle/>
        <a:p>
          <a:endParaRPr lang="en-US"/>
        </a:p>
      </dgm:t>
    </dgm:pt>
    <dgm:pt modelId="{AC92CB90-798D-4047-81BE-CBAE9D416594}" type="sibTrans" cxnId="{9494D107-EBCD-4580-9C0E-CD1426C6F820}">
      <dgm:prSet/>
      <dgm:spPr/>
      <dgm:t>
        <a:bodyPr/>
        <a:lstStyle/>
        <a:p>
          <a:endParaRPr lang="en-US"/>
        </a:p>
      </dgm:t>
    </dgm:pt>
    <dgm:pt modelId="{AA8D3ACB-C1BC-4FA3-9A97-E0B6DD3B4E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Spread out of germs/bacteria/virus</a:t>
          </a:r>
        </a:p>
      </dgm:t>
    </dgm:pt>
    <dgm:pt modelId="{8868D554-6C61-4F36-B970-1622727F6A2A}" type="parTrans" cxnId="{84147FF4-D935-41AA-B127-F89FE6047782}">
      <dgm:prSet/>
      <dgm:spPr/>
      <dgm:t>
        <a:bodyPr/>
        <a:lstStyle/>
        <a:p>
          <a:endParaRPr lang="en-US"/>
        </a:p>
      </dgm:t>
    </dgm:pt>
    <dgm:pt modelId="{66B4F931-5BBF-4C8C-9CA7-01DE839CDBBE}" type="sibTrans" cxnId="{84147FF4-D935-41AA-B127-F89FE6047782}">
      <dgm:prSet/>
      <dgm:spPr/>
      <dgm:t>
        <a:bodyPr/>
        <a:lstStyle/>
        <a:p>
          <a:endParaRPr lang="en-US"/>
        </a:p>
      </dgm:t>
    </dgm:pt>
    <dgm:pt modelId="{55B124D5-8C70-4001-9AE0-12522C66B0AB}" type="pres">
      <dgm:prSet presAssocID="{3A06D00D-219F-43D9-AC57-3A3DBBCA8F22}" presName="root" presStyleCnt="0">
        <dgm:presLayoutVars>
          <dgm:dir/>
          <dgm:resizeHandles val="exact"/>
        </dgm:presLayoutVars>
      </dgm:prSet>
      <dgm:spPr/>
    </dgm:pt>
    <dgm:pt modelId="{6307A844-8CD8-40AD-8C30-7B3D68515F84}" type="pres">
      <dgm:prSet presAssocID="{FFDD9B69-333F-4844-B7E2-366CA9073FA8}" presName="compNode" presStyleCnt="0"/>
      <dgm:spPr/>
    </dgm:pt>
    <dgm:pt modelId="{2C386268-F7C2-4DDD-A7DF-1036492B5794}" type="pres">
      <dgm:prSet presAssocID="{FFDD9B69-333F-4844-B7E2-366CA9073FA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B88651C9-F052-4594-9504-B48DEA9EA42C}" type="pres">
      <dgm:prSet presAssocID="{FFDD9B69-333F-4844-B7E2-366CA9073FA8}" presName="spaceRect" presStyleCnt="0"/>
      <dgm:spPr/>
    </dgm:pt>
    <dgm:pt modelId="{0F405A42-6320-4F4F-BE3C-548D90C194B9}" type="pres">
      <dgm:prSet presAssocID="{FFDD9B69-333F-4844-B7E2-366CA9073FA8}" presName="textRect" presStyleLbl="revTx" presStyleIdx="0" presStyleCnt="2">
        <dgm:presLayoutVars>
          <dgm:chMax val="1"/>
          <dgm:chPref val="1"/>
        </dgm:presLayoutVars>
      </dgm:prSet>
      <dgm:spPr/>
    </dgm:pt>
    <dgm:pt modelId="{1EFB033B-87D6-4F68-BC22-E7C6CA52B7E8}" type="pres">
      <dgm:prSet presAssocID="{AC92CB90-798D-4047-81BE-CBAE9D416594}" presName="sibTrans" presStyleCnt="0"/>
      <dgm:spPr/>
    </dgm:pt>
    <dgm:pt modelId="{707E291F-1C00-4C1F-8332-C5B0402B73F2}" type="pres">
      <dgm:prSet presAssocID="{AA8D3ACB-C1BC-4FA3-9A97-E0B6DD3B4EDD}" presName="compNode" presStyleCnt="0"/>
      <dgm:spPr/>
    </dgm:pt>
    <dgm:pt modelId="{DB87B621-85B7-4BFE-B6EA-DA5A0A85749F}" type="pres">
      <dgm:prSet presAssocID="{AA8D3ACB-C1BC-4FA3-9A97-E0B6DD3B4E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614A4EAE-996E-4BD7-985C-27931252FB60}" type="pres">
      <dgm:prSet presAssocID="{AA8D3ACB-C1BC-4FA3-9A97-E0B6DD3B4EDD}" presName="spaceRect" presStyleCnt="0"/>
      <dgm:spPr/>
    </dgm:pt>
    <dgm:pt modelId="{F172448E-51EE-433A-B1D8-250A2DD59B59}" type="pres">
      <dgm:prSet presAssocID="{AA8D3ACB-C1BC-4FA3-9A97-E0B6DD3B4ED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494D107-EBCD-4580-9C0E-CD1426C6F820}" srcId="{3A06D00D-219F-43D9-AC57-3A3DBBCA8F22}" destId="{FFDD9B69-333F-4844-B7E2-366CA9073FA8}" srcOrd="0" destOrd="0" parTransId="{053CF107-FBE1-42DF-85C2-0599D9190EA9}" sibTransId="{AC92CB90-798D-4047-81BE-CBAE9D416594}"/>
    <dgm:cxn modelId="{F5E95245-BA28-45AE-9011-8AAC616F417E}" type="presOf" srcId="{3A06D00D-219F-43D9-AC57-3A3DBBCA8F22}" destId="{55B124D5-8C70-4001-9AE0-12522C66B0AB}" srcOrd="0" destOrd="0" presId="urn:microsoft.com/office/officeart/2018/2/layout/IconLabelList"/>
    <dgm:cxn modelId="{74E63CA2-84D8-4037-A8BE-439FFDE2BE5A}" type="presOf" srcId="{FFDD9B69-333F-4844-B7E2-366CA9073FA8}" destId="{0F405A42-6320-4F4F-BE3C-548D90C194B9}" srcOrd="0" destOrd="0" presId="urn:microsoft.com/office/officeart/2018/2/layout/IconLabelList"/>
    <dgm:cxn modelId="{D7B057C6-863F-4C6E-B692-29B4A757D6D6}" type="presOf" srcId="{AA8D3ACB-C1BC-4FA3-9A97-E0B6DD3B4EDD}" destId="{F172448E-51EE-433A-B1D8-250A2DD59B59}" srcOrd="0" destOrd="0" presId="urn:microsoft.com/office/officeart/2018/2/layout/IconLabelList"/>
    <dgm:cxn modelId="{84147FF4-D935-41AA-B127-F89FE6047782}" srcId="{3A06D00D-219F-43D9-AC57-3A3DBBCA8F22}" destId="{AA8D3ACB-C1BC-4FA3-9A97-E0B6DD3B4EDD}" srcOrd="1" destOrd="0" parTransId="{8868D554-6C61-4F36-B970-1622727F6A2A}" sibTransId="{66B4F931-5BBF-4C8C-9CA7-01DE839CDBBE}"/>
    <dgm:cxn modelId="{74847254-3ED9-4637-9B6A-5D17F57208FC}" type="presParOf" srcId="{55B124D5-8C70-4001-9AE0-12522C66B0AB}" destId="{6307A844-8CD8-40AD-8C30-7B3D68515F84}" srcOrd="0" destOrd="0" presId="urn:microsoft.com/office/officeart/2018/2/layout/IconLabelList"/>
    <dgm:cxn modelId="{8DD23F76-099C-4D4E-A1EA-0BDE42E74BF9}" type="presParOf" srcId="{6307A844-8CD8-40AD-8C30-7B3D68515F84}" destId="{2C386268-F7C2-4DDD-A7DF-1036492B5794}" srcOrd="0" destOrd="0" presId="urn:microsoft.com/office/officeart/2018/2/layout/IconLabelList"/>
    <dgm:cxn modelId="{9ECC76E1-BA93-454D-B52A-9CE4AB25BEF0}" type="presParOf" srcId="{6307A844-8CD8-40AD-8C30-7B3D68515F84}" destId="{B88651C9-F052-4594-9504-B48DEA9EA42C}" srcOrd="1" destOrd="0" presId="urn:microsoft.com/office/officeart/2018/2/layout/IconLabelList"/>
    <dgm:cxn modelId="{6B7C6DF7-32C3-4074-820A-1D747CD3F3FC}" type="presParOf" srcId="{6307A844-8CD8-40AD-8C30-7B3D68515F84}" destId="{0F405A42-6320-4F4F-BE3C-548D90C194B9}" srcOrd="2" destOrd="0" presId="urn:microsoft.com/office/officeart/2018/2/layout/IconLabelList"/>
    <dgm:cxn modelId="{3E12AF01-1004-4316-8E0B-2D8A48A5B887}" type="presParOf" srcId="{55B124D5-8C70-4001-9AE0-12522C66B0AB}" destId="{1EFB033B-87D6-4F68-BC22-E7C6CA52B7E8}" srcOrd="1" destOrd="0" presId="urn:microsoft.com/office/officeart/2018/2/layout/IconLabelList"/>
    <dgm:cxn modelId="{8304A65E-FDC8-41B3-8492-74239ACBA29D}" type="presParOf" srcId="{55B124D5-8C70-4001-9AE0-12522C66B0AB}" destId="{707E291F-1C00-4C1F-8332-C5B0402B73F2}" srcOrd="2" destOrd="0" presId="urn:microsoft.com/office/officeart/2018/2/layout/IconLabelList"/>
    <dgm:cxn modelId="{9B88134B-F29C-45F9-9B9F-2B201407E2E0}" type="presParOf" srcId="{707E291F-1C00-4C1F-8332-C5B0402B73F2}" destId="{DB87B621-85B7-4BFE-B6EA-DA5A0A85749F}" srcOrd="0" destOrd="0" presId="urn:microsoft.com/office/officeart/2018/2/layout/IconLabelList"/>
    <dgm:cxn modelId="{64DAAB09-FFD9-40A7-8319-C877102F1485}" type="presParOf" srcId="{707E291F-1C00-4C1F-8332-C5B0402B73F2}" destId="{614A4EAE-996E-4BD7-985C-27931252FB60}" srcOrd="1" destOrd="0" presId="urn:microsoft.com/office/officeart/2018/2/layout/IconLabelList"/>
    <dgm:cxn modelId="{10A88493-929E-4413-9FDB-88299ECFDBFD}" type="presParOf" srcId="{707E291F-1C00-4C1F-8332-C5B0402B73F2}" destId="{F172448E-51EE-433A-B1D8-250A2DD59B5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86268-F7C2-4DDD-A7DF-1036492B5794}">
      <dsp:nvSpPr>
        <dsp:cNvPr id="0" name=""/>
        <dsp:cNvSpPr/>
      </dsp:nvSpPr>
      <dsp:spPr>
        <a:xfrm>
          <a:off x="1519199" y="45829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05A42-6320-4F4F-BE3C-548D90C194B9}">
      <dsp:nvSpPr>
        <dsp:cNvPr id="0" name=""/>
        <dsp:cNvSpPr/>
      </dsp:nvSpPr>
      <dsp:spPr>
        <a:xfrm>
          <a:off x="331199" y="287249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necessity of regular calibration</a:t>
          </a:r>
        </a:p>
      </dsp:txBody>
      <dsp:txXfrm>
        <a:off x="331199" y="2872492"/>
        <a:ext cx="4320000" cy="720000"/>
      </dsp:txXfrm>
    </dsp:sp>
    <dsp:sp modelId="{DB87B621-85B7-4BFE-B6EA-DA5A0A85749F}">
      <dsp:nvSpPr>
        <dsp:cNvPr id="0" name=""/>
        <dsp:cNvSpPr/>
      </dsp:nvSpPr>
      <dsp:spPr>
        <a:xfrm>
          <a:off x="6595199" y="45829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448E-51EE-433A-B1D8-250A2DD59B59}">
      <dsp:nvSpPr>
        <dsp:cNvPr id="0" name=""/>
        <dsp:cNvSpPr/>
      </dsp:nvSpPr>
      <dsp:spPr>
        <a:xfrm>
          <a:off x="5407199" y="287249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Spread out of germs/bacteria/virus</a:t>
          </a:r>
        </a:p>
      </dsp:txBody>
      <dsp:txXfrm>
        <a:off x="5407199" y="2872492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Source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Source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Source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dirty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dirty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dirty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dirty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6EE328-6AFF-436B-881F-213D56084544}" type="datetimeFigureOut">
              <a:rPr lang="en-US" dirty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dirty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dirty="0"/>
              <a:t>7/27/2021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dirty="0"/>
              <a:t>7/27/2021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dirty="0"/>
              <a:t>7/27/2021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dirty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Bangladesh University of Engineering and Technology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dirty="0"/>
              <a:t>7/27/2021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E37674-C1BA-4107-9B06-6D4CAC3A3DF5}" type="datetimeFigureOut">
              <a:rPr lang="en-US" dirty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Bangladesh University of Engineering and Technology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7037" y="1492521"/>
            <a:ext cx="7842576" cy="2719133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ME 366</a:t>
            </a:r>
            <a:b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Lungs Performance Analysis Using Spirometry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314" y="5163670"/>
            <a:ext cx="9909350" cy="108771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2000" u="sng">
                <a:solidFill>
                  <a:schemeClr val="tx1">
                    <a:lumMod val="85000"/>
                    <a:lumOff val="15000"/>
                  </a:schemeClr>
                </a:solidFill>
              </a:rPr>
              <a:t>Submitted By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b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1710007</a:t>
            </a:r>
            <a:br>
              <a:rPr lang="en-US" sz="2000"/>
            </a:b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1710010</a:t>
            </a:r>
            <a:br>
              <a:rPr lang="en-US" sz="2000"/>
            </a:b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1710023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72515" y="4299440"/>
            <a:ext cx="1189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GB" sz="3600" b="1"/>
              <a:t>A18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"/>
            <a:ext cx="10515600" cy="1325563"/>
          </a:xfrm>
        </p:spPr>
        <p:txBody>
          <a:bodyPr/>
          <a:lstStyle/>
          <a:p>
            <a:pPr algn="ctr"/>
            <a:r>
              <a:rPr lang="en-US" sz="4000" b="1" u="sng"/>
              <a:t>Lung Performance Dependency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060115" y="1398046"/>
            <a:ext cx="2074245" cy="5835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Age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060114" y="5317490"/>
            <a:ext cx="2075516" cy="1076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Physical Activities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058209" y="2188845"/>
            <a:ext cx="2063676" cy="5835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Gender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057574" y="3709670"/>
            <a:ext cx="2074246" cy="5835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Weight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060114" y="4500880"/>
            <a:ext cx="2074246" cy="5835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/>
              <a:t>Ethnicity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058209" y="2966085"/>
            <a:ext cx="2073611" cy="5835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Height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640455" y="1520713"/>
            <a:ext cx="7992745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700"/>
              <a:t>Lung Functions Decreases Slightly each year with age 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640455" y="3078144"/>
            <a:ext cx="7992745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/>
              <a:t>Lung Performance is Proportional to body size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3640455" y="3827294"/>
            <a:ext cx="7992745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/>
              <a:t>Changes with different ranges of weight and height(BMI)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3651660" y="4478468"/>
            <a:ext cx="7981540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/>
              <a:t>Plays a fundamental role, but not sufficient data to differentiate between all races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651661" y="5676078"/>
            <a:ext cx="7992745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/>
              <a:t>Lungs works better for people who exercise regular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3651661" y="2171999"/>
            <a:ext cx="7992745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/>
              <a:t>Adult Female lungs is typically 10-12% smaller than males of same height and weight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10</a:t>
            </a:fld>
            <a:endParaRPr lang="en-GB"/>
          </a:p>
        </p:txBody>
      </p:sp>
      <p:sp>
        <p:nvSpPr>
          <p:cNvPr id="18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21285" y="6478905"/>
            <a:ext cx="24644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Source: </a:t>
            </a:r>
            <a:r>
              <a:rPr lang="en-US" sz="1000" err="1">
                <a:sym typeface="+mn-ea"/>
              </a:rPr>
              <a:t>Archivos</a:t>
            </a:r>
            <a:r>
              <a:rPr lang="en-US" sz="1000">
                <a:sym typeface="+mn-ea"/>
              </a:rPr>
              <a:t> de </a:t>
            </a:r>
            <a:r>
              <a:rPr lang="en-US" sz="1000" err="1">
                <a:sym typeface="+mn-ea"/>
              </a:rPr>
              <a:t>Bronconeumologia</a:t>
            </a:r>
            <a:endParaRPr lang="en-US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642" y="204485"/>
            <a:ext cx="10058400" cy="1609344"/>
          </a:xfrm>
        </p:spPr>
        <p:txBody>
          <a:bodyPr/>
          <a:lstStyle/>
          <a:p>
            <a:pPr algn="ctr"/>
            <a:r>
              <a:rPr lang="en-US" sz="4000" b="1" u="sng"/>
              <a:t>Data Availability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9788" y="1406843"/>
            <a:ext cx="5157787" cy="82391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000"/>
              <a:t>Test Subjects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7877"/>
            <a:ext cx="4754880" cy="3527163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2000"/>
              <a:t>Total Subjects: 1549   </a:t>
            </a:r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Age: Between 18 to 88</a:t>
            </a:r>
          </a:p>
          <a:p>
            <a:pPr marL="0" indent="0">
              <a:buNone/>
            </a:pPr>
            <a:endParaRPr lang="en-US" sz="2000"/>
          </a:p>
          <a:p>
            <a:pPr>
              <a:buFont typeface="Wingdings" panose="05000000000000000000" charset="0"/>
              <a:buChar char="q"/>
            </a:pPr>
            <a:r>
              <a:rPr lang="en-US" sz="2000"/>
              <a:t>Train data: 0.9*1549 = 1394</a:t>
            </a:r>
          </a:p>
          <a:p>
            <a:pPr>
              <a:buFont typeface="Wingdings" panose="05000000000000000000" charset="0"/>
              <a:buChar char="q"/>
            </a:pPr>
            <a:r>
              <a:rPr lang="en-US" sz="2000"/>
              <a:t>Test data: 0.1*1549 = 155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406843"/>
            <a:ext cx="5183188" cy="82391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000"/>
              <a:t>Features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364224" y="2507877"/>
            <a:ext cx="4766085" cy="3527163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/>
              <a:t>Gender</a:t>
            </a:r>
          </a:p>
          <a:p>
            <a:r>
              <a:rPr lang="en-US"/>
              <a:t>Age</a:t>
            </a:r>
          </a:p>
          <a:p>
            <a:r>
              <a:rPr lang="en-US"/>
              <a:t>Smoking Status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FVC(Forced Vital Capacity)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713230" y="2931160"/>
            <a:ext cx="2119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/>
              <a:t>Male: 1224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/>
              <a:t>Female: 325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323866" y="3725022"/>
            <a:ext cx="2596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/>
              <a:t>Ex-smoker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/>
              <a:t>Never smoked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/>
              <a:t>Currently smokes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11</a:t>
            </a:fld>
            <a:endParaRPr lang="en-GB"/>
          </a:p>
        </p:txBody>
      </p:sp>
      <p:sp>
        <p:nvSpPr>
          <p:cNvPr id="12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21285" y="6478905"/>
            <a:ext cx="24644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Source: Kaggle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>
                <a:sym typeface="+mn-ea"/>
              </a:rPr>
              <a:t>Model Training</a:t>
            </a:r>
            <a:br>
              <a:rPr lang="en-US">
                <a:sym typeface="+mn-ea"/>
              </a:rPr>
            </a:br>
            <a:r>
              <a:rPr lang="en-US" sz="2400">
                <a:sym typeface="+mn-ea"/>
              </a:rPr>
              <a:t>(Language Used: Python)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38200" y="3816985"/>
            <a:ext cx="132080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 Input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59000" y="4000500"/>
            <a:ext cx="728003" cy="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891399" y="2420766"/>
            <a:ext cx="3752850" cy="3261136"/>
            <a:chOff x="2881630" y="2186305"/>
            <a:chExt cx="3752850" cy="3261136"/>
          </a:xfrm>
        </p:grpSpPr>
        <p:sp>
          <p:nvSpPr>
            <p:cNvPr id="5" name="Text Box 4"/>
            <p:cNvSpPr txBox="1"/>
            <p:nvPr/>
          </p:nvSpPr>
          <p:spPr>
            <a:xfrm>
              <a:off x="3858895" y="2253540"/>
              <a:ext cx="1797685" cy="3683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Preparing Data</a:t>
              </a: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4097020" y="2763221"/>
              <a:ext cx="1320800" cy="3683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Read</a:t>
              </a: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3114264" y="4070051"/>
              <a:ext cx="3265805" cy="3683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Selecting Needed Features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4086449" y="3272678"/>
              <a:ext cx="1320800" cy="6451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Data Cleaning</a:t>
              </a: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3407634" y="4648499"/>
              <a:ext cx="2679700" cy="6451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/>
                <a:t>Conversion: String to Numerical Values</a:t>
              </a:r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2881630" y="2186305"/>
              <a:ext cx="3752850" cy="32611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7342505" y="3679190"/>
            <a:ext cx="1998980" cy="645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Linear Regression Model Training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702425" y="3982720"/>
            <a:ext cx="640080" cy="8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9914255" y="3664585"/>
            <a:ext cx="1439545" cy="645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Trained Matrix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9330690" y="4000500"/>
            <a:ext cx="583565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12</a:t>
            </a:fld>
            <a:endParaRPr lang="en-GB"/>
          </a:p>
        </p:txBody>
      </p:sp>
      <p:sp>
        <p:nvSpPr>
          <p:cNvPr id="20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/>
              <a:t>Linear Regression Model</a:t>
            </a:r>
          </a:p>
        </p:txBody>
      </p:sp>
      <p:pic>
        <p:nvPicPr>
          <p:cNvPr id="6" name="Content Placeholder 5" descr="1_eeIvlwkMNG1wSmj3FR6M2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855" y="1691005"/>
            <a:ext cx="6202045" cy="43910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378065" y="3658870"/>
            <a:ext cx="4058969" cy="2462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Least Square Method: T</a:t>
            </a:r>
            <a:r>
              <a:rPr lang="en-US"/>
              <a:t>he sum of the offsets or residuals of points from the plotted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Gradient Descent: </a:t>
            </a:r>
            <a:r>
              <a:rPr lang="en-US" sz="2000"/>
              <a:t>An iterative method to analyze all weights with regard to small changes in error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Accuracy:</a:t>
            </a:r>
            <a:r>
              <a:rPr lang="en-US"/>
              <a:t> 85-90% 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384415" y="1947545"/>
            <a:ext cx="4101465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Equation of Straight Line:</a:t>
            </a:r>
          </a:p>
          <a:p>
            <a:r>
              <a:rPr lang="en-US"/>
              <a:t>          Y= mx +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Multiple Linear Regression</a:t>
            </a:r>
          </a:p>
          <a:p>
            <a:r>
              <a:rPr lang="en-US"/>
              <a:t>       y = b</a:t>
            </a:r>
            <a:r>
              <a:rPr lang="en-US" baseline="-25000"/>
              <a:t>0</a:t>
            </a:r>
            <a:r>
              <a:rPr lang="en-US"/>
              <a:t> + m</a:t>
            </a:r>
            <a:r>
              <a:rPr lang="en-US" baseline="-25000"/>
              <a:t>1</a:t>
            </a:r>
            <a:r>
              <a:rPr lang="en-US"/>
              <a:t>b</a:t>
            </a:r>
            <a:r>
              <a:rPr lang="en-US" baseline="-25000"/>
              <a:t>1 </a:t>
            </a:r>
            <a:r>
              <a:rPr lang="en-US"/>
              <a:t>+ m</a:t>
            </a:r>
            <a:r>
              <a:rPr lang="en-US" baseline="-25000"/>
              <a:t>2</a:t>
            </a:r>
            <a:r>
              <a:rPr lang="en-US"/>
              <a:t>b</a:t>
            </a:r>
            <a:r>
              <a:rPr lang="en-US" baseline="-25000"/>
              <a:t>2</a:t>
            </a:r>
            <a:r>
              <a:rPr lang="en-US"/>
              <a:t> + ... </a:t>
            </a:r>
            <a:r>
              <a:rPr lang="en-US" err="1"/>
              <a:t>m</a:t>
            </a:r>
            <a:r>
              <a:rPr lang="en-US" baseline="-25000" err="1"/>
              <a:t>n</a:t>
            </a:r>
            <a:r>
              <a:rPr lang="en-US" err="1"/>
              <a:t>b</a:t>
            </a:r>
            <a:r>
              <a:rPr lang="en-US" baseline="-25000" err="1"/>
              <a:t>n</a:t>
            </a:r>
            <a:endParaRPr lang="en-US" err="1"/>
          </a:p>
          <a:p>
            <a:r>
              <a:rPr lang="en-US"/>
              <a:t>                                  - Hyperplane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13</a:t>
            </a:fld>
            <a:endParaRPr lang="en-GB"/>
          </a:p>
        </p:txBody>
      </p:sp>
      <p:sp>
        <p:nvSpPr>
          <p:cNvPr id="9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21285" y="6478905"/>
            <a:ext cx="24644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Source: Toward Data Science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/>
              <a:t>Cost Analysis</a:t>
            </a:r>
            <a:endParaRPr lang="en-US" u="sng">
              <a:latin typeface="Georgia" panose="02040502050405020303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1069975" y="2120900"/>
          <a:ext cx="10058400" cy="370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Electrical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TK. 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10k Potentiometer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TK.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16x2 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Rockwell" panose="02060603020205020403"/>
                        </a:rPr>
                        <a:t>TK. 160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MPXV5050DP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Rockwell" panose="02060603020205020403"/>
                        </a:rPr>
                        <a:t>TK. 2500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Jumper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TK.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Matrix Key Pad (3x4)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Rockwell" panose="02060603020205020403"/>
                        </a:rPr>
                        <a:t>TK. 90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Lodestar Soldering 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Rockwell" panose="02060603020205020403"/>
                        </a:rPr>
                        <a:t>TK. 322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Solder Lead Mini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Rockwell" panose="02060603020205020403"/>
                        </a:rPr>
                        <a:t>TK. 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Total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Rockwell" panose="02060603020205020403"/>
                        </a:rPr>
                        <a:t>TK. 3931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14</a:t>
            </a:fld>
            <a:endParaRPr lang="en-GB"/>
          </a:p>
        </p:txBody>
      </p:sp>
      <p:sp>
        <p:nvSpPr>
          <p:cNvPr id="6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21285" y="6478905"/>
            <a:ext cx="24644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Source: Techshop bd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Problems We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9E3611"/>
              </a:buClr>
              <a:buFont typeface="Wingdings" panose="05000000000000000000"/>
              <a:buChar char="§"/>
            </a:pPr>
            <a:r>
              <a:rPr lang="en-US">
                <a:latin typeface="Rockwell" panose="02060603020205020403"/>
              </a:rPr>
              <a:t>The obstacles we encountered during the project:</a:t>
            </a:r>
          </a:p>
          <a:p>
            <a:pPr>
              <a:buClr>
                <a:srgbClr val="9E3611"/>
              </a:buClr>
              <a:buFont typeface="Wingdings" panose="05000000000000000000"/>
              <a:buChar char="§"/>
            </a:pPr>
            <a:endParaRPr lang="en-US">
              <a:latin typeface="Rockwell" panose="02060603020205020403"/>
            </a:endParaRPr>
          </a:p>
          <a:p>
            <a:pPr marL="0" indent="0">
              <a:buClr>
                <a:srgbClr val="9E3611"/>
              </a:buClr>
              <a:buNone/>
            </a:pPr>
            <a:r>
              <a:rPr lang="en-US">
                <a:latin typeface="Rockwell" panose="02060603020205020403"/>
              </a:rPr>
              <a:t>          1. Calibration.</a:t>
            </a:r>
          </a:p>
          <a:p>
            <a:pPr marL="0" indent="0">
              <a:buClr>
                <a:srgbClr val="D34817">
                  <a:lumMod val="75000"/>
                </a:srgbClr>
              </a:buClr>
              <a:buNone/>
            </a:pPr>
            <a:r>
              <a:rPr lang="en-US">
                <a:latin typeface="Rockwell" panose="02060603020205020403"/>
              </a:rPr>
              <a:t>          </a:t>
            </a:r>
          </a:p>
          <a:p>
            <a:pPr marL="0" indent="0">
              <a:buClr>
                <a:srgbClr val="D34817">
                  <a:lumMod val="75000"/>
                </a:srgbClr>
              </a:buClr>
              <a:buNone/>
            </a:pPr>
            <a:r>
              <a:rPr lang="en-US">
                <a:latin typeface="Rockwell" panose="02060603020205020403"/>
              </a:rPr>
              <a:t>           2. Unavailability Of Components</a:t>
            </a:r>
          </a:p>
          <a:p>
            <a:pPr marL="0" indent="0">
              <a:buNone/>
            </a:pPr>
            <a:endParaRPr lang="en-US">
              <a:latin typeface="Rockwell" panose="02060603020205020403"/>
            </a:endParaRPr>
          </a:p>
          <a:p>
            <a:pPr marL="0" indent="0">
              <a:buNone/>
            </a:pPr>
            <a:r>
              <a:rPr lang="en-US">
                <a:latin typeface="Rockwell" panose="02060603020205020403"/>
              </a:rPr>
              <a:t>           3. Unavailability Of Sufficient Dataset : Total Patient, Features.          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15</a:t>
            </a:fld>
            <a:endParaRPr lang="en-GB"/>
          </a:p>
        </p:txBody>
      </p:sp>
      <p:sp>
        <p:nvSpPr>
          <p:cNvPr id="7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latin typeface="Georgia" panose="02040502050405020303"/>
              </a:rPr>
              <a:t>Calibration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16</a:t>
            </a:fld>
            <a:endParaRPr lang="en-GB"/>
          </a:p>
        </p:txBody>
      </p:sp>
      <p:sp>
        <p:nvSpPr>
          <p:cNvPr id="6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>
                    <a:sym typeface="+mn-ea"/>
                  </a:rPr>
                  <a:t>To accommodate, empirical discharge coefficient is used</a:t>
                </a:r>
                <a:endParaRPr lang="en-US"/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  <a:cs typeface="Segoe UI" panose="020B0502040204020203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(2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)</m:t>
                      </m:r>
                    </m:oMath>
                  </m:oMathPara>
                </a14:m>
                <a:endParaRPr lang="en-US" b="0">
                  <a:cs typeface="Segoe UI" panose="020B0502040204020203"/>
                </a:endParaRP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𝐾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b="0">
                  <a:cs typeface="Segoe UI" panose="020B0502040204020203"/>
                </a:endParaRPr>
              </a:p>
              <a:p>
                <a:endParaRPr lang="en-US"/>
              </a:p>
              <a:p>
                <a:r>
                  <a:rPr lang="en-US">
                    <a:sym typeface="+mn-ea"/>
                  </a:rPr>
                  <a:t>The constant term K is evaluated by calibration.</a:t>
                </a: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6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73" y="484632"/>
            <a:ext cx="10058400" cy="1609344"/>
          </a:xfrm>
        </p:spPr>
        <p:txBody>
          <a:bodyPr/>
          <a:lstStyle/>
          <a:p>
            <a:r>
              <a:rPr lang="en-US" u="sng"/>
              <a:t>Unavailability of Components: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0562"/>
            <a:ext cx="10515600" cy="4351338"/>
          </a:xfrm>
        </p:spPr>
        <p:txBody>
          <a:bodyPr/>
          <a:lstStyle/>
          <a:p>
            <a:r>
              <a:rPr lang="en-US"/>
              <a:t>Due to the pandemic, we kept our search for hardware parts limited to online shopping. </a:t>
            </a:r>
          </a:p>
          <a:p>
            <a:r>
              <a:rPr lang="en-US"/>
              <a:t>We were able to find most of the electrical components. However, we could not find some hardware elements.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3" y="4041774"/>
            <a:ext cx="26797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72" y="4155815"/>
            <a:ext cx="3094335" cy="24259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Limitations</a:t>
            </a:r>
          </a:p>
        </p:txBody>
      </p:sp>
      <p:graphicFrame>
        <p:nvGraphicFramePr>
          <p:cNvPr id="11" name="Content Placeholder 2"/>
          <p:cNvGraphicFramePr>
            <a:graphicFrameLocks noGrp="1"/>
          </p:cNvGraphicFramePr>
          <p:nvPr>
            <p:ph idx="1"/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18</a:t>
            </a:fld>
            <a:endParaRPr lang="en-GB"/>
          </a:p>
        </p:txBody>
      </p:sp>
      <p:sp>
        <p:nvSpPr>
          <p:cNvPr id="6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8" name="Group 27"/>
          <p:cNvGrpSpPr>
            <a:grpSpLocks noGrp="1" noUngrp="1" noRot="1" noChangeAspect="1" noMove="1" noResize="1"/>
          </p:cNvGrpSpPr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9" name="Oval 2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" name="Oval 2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3467" y="643466"/>
            <a:ext cx="6707157" cy="55710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9600" cap="all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678454" y="-2"/>
            <a:ext cx="4513546" cy="685800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756" y="161269"/>
            <a:ext cx="9637776" cy="1430696"/>
          </a:xfrm>
        </p:spPr>
        <p:txBody>
          <a:bodyPr>
            <a:normAutofit/>
          </a:bodyPr>
          <a:lstStyle/>
          <a:p>
            <a:r>
              <a:rPr lang="en-US" u="sng"/>
              <a:t>Spirometry &amp; Uses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756" y="1916033"/>
            <a:ext cx="9637776" cy="38482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sym typeface="+mn-ea"/>
              </a:rPr>
              <a:t>Spirometry is a test to</a:t>
            </a:r>
            <a:r>
              <a:rPr lang="en-US" sz="2000">
                <a:ea typeface="+mn-lt"/>
                <a:cs typeface="+mn-lt"/>
                <a:sym typeface="+mn-ea"/>
              </a:rPr>
              <a:t> measure the volume of</a:t>
            </a:r>
            <a:r>
              <a:rPr lang="en-US">
                <a:ea typeface="+mn-lt"/>
                <a:cs typeface="+mn-lt"/>
                <a:sym typeface="+mn-ea"/>
              </a:rPr>
              <a:t> exhaled air</a:t>
            </a:r>
            <a:endParaRPr lang="en-US">
              <a:latin typeface="Trebuchet MS" panose="020B0603020202020204"/>
              <a:cs typeface="Calibri" panose="020F0502020204030204"/>
              <a:sym typeface="+mn-ea"/>
            </a:endParaRPr>
          </a:p>
          <a:p>
            <a:r>
              <a:rPr lang="en-US" sz="2000">
                <a:latin typeface="Calibri" panose="020F0502020204030204"/>
                <a:cs typeface="Calibri" panose="020F0502020204030204"/>
                <a:sym typeface="+mn-ea"/>
              </a:rPr>
              <a:t>The Value that we are concerned in this project is "</a:t>
            </a:r>
            <a:r>
              <a:rPr lang="en-US">
                <a:latin typeface="Calibri" panose="020F0502020204030204"/>
                <a:cs typeface="Calibri" panose="020F0502020204030204"/>
                <a:sym typeface="+mn-ea"/>
              </a:rPr>
              <a:t>Forced Vital</a:t>
            </a:r>
            <a:r>
              <a:rPr lang="en-US" sz="2000">
                <a:latin typeface="Calibri" panose="020F0502020204030204"/>
                <a:cs typeface="Calibri" panose="020F0502020204030204"/>
                <a:sym typeface="+mn-ea"/>
              </a:rPr>
              <a:t> Capacity"</a:t>
            </a:r>
            <a:endParaRPr lang="en-US">
              <a:latin typeface="Calibri" panose="020F0502020204030204"/>
              <a:cs typeface="Calibri" panose="020F0502020204030204"/>
              <a:sym typeface="+mn-ea"/>
            </a:endParaRPr>
          </a:p>
          <a:p>
            <a:r>
              <a:rPr lang="en-US">
                <a:latin typeface="Calibri" panose="020F0502020204030204"/>
                <a:cs typeface="Calibri" panose="020F0502020204030204"/>
                <a:sym typeface="+mn-ea"/>
              </a:rPr>
              <a:t>Forced</a:t>
            </a:r>
            <a:r>
              <a:rPr lang="en-US" sz="2000">
                <a:latin typeface="Calibri" panose="020F0502020204030204"/>
                <a:cs typeface="Calibri" panose="020F0502020204030204"/>
                <a:sym typeface="+mn-ea"/>
              </a:rPr>
              <a:t> vital capacity (FVC) is the maximum amount of air forcefully exhaled from the lungs</a:t>
            </a:r>
            <a:r>
              <a:rPr lang="en-US">
                <a:latin typeface="Calibri" panose="020F0502020204030204"/>
                <a:cs typeface="Calibri" panose="020F0502020204030204"/>
                <a:sym typeface="+mn-ea"/>
              </a:rPr>
              <a:t> </a:t>
            </a:r>
          </a:p>
          <a:p>
            <a:r>
              <a:rPr lang="en-US">
                <a:latin typeface="Calibri" panose="020F0502020204030204"/>
                <a:cs typeface="Calibri" panose="020F0502020204030204"/>
                <a:sym typeface="+mn-ea"/>
              </a:rPr>
              <a:t>Forced</a:t>
            </a:r>
            <a:r>
              <a:rPr lang="en-US" sz="2000">
                <a:latin typeface="Calibri" panose="020F0502020204030204"/>
                <a:cs typeface="Calibri" panose="020F0502020204030204"/>
                <a:sym typeface="+mn-ea"/>
              </a:rPr>
              <a:t> Vital Capacity (FVC) depends on age, gender, race among many other criteria.</a:t>
            </a:r>
          </a:p>
          <a:p>
            <a:pPr>
              <a:buClr>
                <a:srgbClr val="558BB8"/>
              </a:buClr>
            </a:pPr>
            <a:r>
              <a:rPr lang="en-US">
                <a:latin typeface="Calibri" panose="020F0502020204030204"/>
                <a:cs typeface="Calibri" panose="020F0502020204030204"/>
              </a:rPr>
              <a:t>According to CDC (Central of Disease Control, USA), spirometry should be used as a precaution by the patients suffering covid </a:t>
            </a:r>
          </a:p>
          <a:p>
            <a:pPr marL="0" indent="0">
              <a:buClr>
                <a:srgbClr val="558BB8"/>
              </a:buClr>
              <a:buNone/>
            </a:pPr>
            <a:endParaRPr lang="en-US">
              <a:latin typeface="Calibri" panose="020F0502020204030204"/>
              <a:cs typeface="Calibri" panose="020F0502020204030204"/>
            </a:endParaRPr>
          </a:p>
          <a:p>
            <a:pPr>
              <a:buClr>
                <a:srgbClr val="558BB8"/>
              </a:buClr>
            </a:pPr>
            <a:endParaRPr lang="en-US">
              <a:latin typeface="Calibri" panose="020F0502020204030204"/>
              <a:cs typeface="Calibri" panose="020F0502020204030204"/>
            </a:endParaRPr>
          </a:p>
          <a:p>
            <a:pPr>
              <a:buClr>
                <a:srgbClr val="558BB8"/>
              </a:buClr>
            </a:pPr>
            <a:endParaRPr lang="en-US">
              <a:latin typeface="Calibri" panose="020F0502020204030204"/>
              <a:cs typeface="Calibri" panose="020F0502020204030204"/>
            </a:endParaRPr>
          </a:p>
          <a:p>
            <a:pPr>
              <a:buClr>
                <a:srgbClr val="558BB8"/>
              </a:buClr>
            </a:pP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2</a:t>
            </a:fld>
            <a:endParaRPr lang="en-GB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281812" y="6452078"/>
            <a:ext cx="3627031" cy="297890"/>
          </a:xfrm>
        </p:spPr>
        <p:txBody>
          <a:bodyPr/>
          <a:lstStyle/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583" y="103632"/>
            <a:ext cx="10058400" cy="1609344"/>
          </a:xfrm>
        </p:spPr>
        <p:txBody>
          <a:bodyPr/>
          <a:lstStyle/>
          <a:p>
            <a:r>
              <a:rPr lang="en-US" u="sng"/>
              <a:t>Overview</a:t>
            </a:r>
            <a:endParaRPr lang="en-US" u="sng">
              <a:latin typeface="Georgia" panose="02040502050405020303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Segoe UI" panose="020B0502040204020203"/>
            </a:endParaRPr>
          </a:p>
          <a:p>
            <a:pPr marL="0" indent="0">
              <a:buNone/>
            </a:pPr>
            <a:endParaRPr lang="en-US">
              <a:cs typeface="Segoe UI" panose="020B0502040204020203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1327758" y="2042785"/>
            <a:ext cx="1649259" cy="1670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Segoe UI" panose="020B0502040204020203"/>
              </a:rPr>
              <a:t>Build  a Orifice flow meter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8924664" y="2096674"/>
            <a:ext cx="1649259" cy="16179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Segoe UI" panose="020B0502040204020203"/>
              </a:rPr>
              <a:t>Use Bernoulli's Equation to calculate Volume Flow Rate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9039876" y="4559603"/>
            <a:ext cx="1649259" cy="14300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Segoe UI" panose="020B0502040204020203"/>
              </a:rPr>
              <a:t>Integrate Volume Flow Rate over time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729232" y="2043438"/>
            <a:ext cx="1649259" cy="16701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Segoe UI" panose="020B0502040204020203"/>
              </a:rPr>
              <a:t>differential Pressure Sensor 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6202862" y="2098239"/>
            <a:ext cx="1649259" cy="16596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Segoe UI" panose="020B0502040204020203"/>
              </a:rPr>
              <a:t>Transfer Voltage to Pressure Difference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677292" y="4607360"/>
            <a:ext cx="1931094" cy="14300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Segoe UI" panose="020B0502040204020203"/>
              </a:rPr>
              <a:t>Use machine Learning algorithm to Judge lungs' Performance.</a:t>
            </a:r>
          </a:p>
        </p:txBody>
      </p:sp>
      <p:sp>
        <p:nvSpPr>
          <p:cNvPr id="15" name="Arrow: Right 14"/>
          <p:cNvSpPr/>
          <p:nvPr/>
        </p:nvSpPr>
        <p:spPr>
          <a:xfrm>
            <a:off x="3046788" y="2641280"/>
            <a:ext cx="626301" cy="48016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Segoe UI" panose="020B0502040204020203"/>
            </a:endParaRPr>
          </a:p>
        </p:txBody>
      </p:sp>
      <p:sp>
        <p:nvSpPr>
          <p:cNvPr id="16" name="Arrow: Right 15"/>
          <p:cNvSpPr/>
          <p:nvPr/>
        </p:nvSpPr>
        <p:spPr>
          <a:xfrm rot="5400000">
            <a:off x="9552363" y="3927155"/>
            <a:ext cx="626301" cy="48016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Segoe UI" panose="020B0502040204020203"/>
            </a:endParaRPr>
          </a:p>
        </p:txBody>
      </p:sp>
      <p:sp>
        <p:nvSpPr>
          <p:cNvPr id="17" name="Arrow: Right 16"/>
          <p:cNvSpPr/>
          <p:nvPr/>
        </p:nvSpPr>
        <p:spPr>
          <a:xfrm rot="10800000">
            <a:off x="7742613" y="5136830"/>
            <a:ext cx="626301" cy="48016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Segoe UI" panose="020B0502040204020203"/>
            </a:endParaRPr>
          </a:p>
        </p:txBody>
      </p:sp>
      <p:sp>
        <p:nvSpPr>
          <p:cNvPr id="18" name="Arrow: Right 17"/>
          <p:cNvSpPr/>
          <p:nvPr/>
        </p:nvSpPr>
        <p:spPr>
          <a:xfrm>
            <a:off x="8056938" y="2641280"/>
            <a:ext cx="626301" cy="48016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Segoe UI" panose="020B0502040204020203"/>
            </a:endParaRPr>
          </a:p>
        </p:txBody>
      </p:sp>
      <p:sp>
        <p:nvSpPr>
          <p:cNvPr id="19" name="Arrow: Right 18"/>
          <p:cNvSpPr/>
          <p:nvPr/>
        </p:nvSpPr>
        <p:spPr>
          <a:xfrm>
            <a:off x="5504238" y="2679380"/>
            <a:ext cx="626301" cy="48016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Segoe UI" panose="020B050204020402020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3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281812" y="6452078"/>
            <a:ext cx="3627031" cy="297890"/>
          </a:xfrm>
        </p:spPr>
        <p:txBody>
          <a:bodyPr/>
          <a:lstStyle/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020" y="0"/>
            <a:ext cx="9592945" cy="1346200"/>
          </a:xfrm>
        </p:spPr>
        <p:txBody>
          <a:bodyPr/>
          <a:lstStyle/>
          <a:p>
            <a:pPr algn="ctr"/>
            <a:r>
              <a:rPr lang="en-US" u="sng"/>
              <a:t>Project Demonstration</a:t>
            </a:r>
            <a:endParaRPr lang="en-US" u="sng">
              <a:latin typeface="Georgia" panose="0204050205040502030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4</a:t>
            </a:fld>
            <a:endParaRPr lang="en-GB"/>
          </a:p>
        </p:txBody>
      </p:sp>
      <p:sp>
        <p:nvSpPr>
          <p:cNvPr id="6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demo">
            <a:hlinkClick r:id="" action="ppaction://media"/>
            <a:extLst>
              <a:ext uri="{FF2B5EF4-FFF2-40B4-BE49-F238E27FC236}">
                <a16:creationId xmlns:a16="http://schemas.microsoft.com/office/drawing/2014/main" id="{8445C342-F99E-411F-9760-46683FEC61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6711" y="1543783"/>
            <a:ext cx="7202487" cy="4051300"/>
          </a:xfr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E2EE41AF-54D1-4B18-8095-0E073248D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1402749"/>
            <a:ext cx="2743200" cy="2024898"/>
          </a:xfrm>
          <a:prstGeom prst="rect">
            <a:avLst/>
          </a:prstGeom>
        </p:spPr>
      </p:pic>
      <p:pic>
        <p:nvPicPr>
          <p:cNvPr id="5" name="Picture 6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5D4E2B6A-DE92-4C1C-8208-F9A6EB1E1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5" y="3532780"/>
            <a:ext cx="2743200" cy="2208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BD3228-B3DE-4579-9379-3BAF3B9CC024}"/>
              </a:ext>
            </a:extLst>
          </p:cNvPr>
          <p:cNvSpPr txBox="1"/>
          <p:nvPr/>
        </p:nvSpPr>
        <p:spPr>
          <a:xfrm>
            <a:off x="876300" y="58483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Figure: Mouthpiece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33748" cy="675005"/>
          </a:xfrm>
        </p:spPr>
        <p:txBody>
          <a:bodyPr>
            <a:normAutofit fontScale="90000"/>
          </a:bodyPr>
          <a:lstStyle/>
          <a:p>
            <a:r>
              <a:rPr lang="en-US" u="sng">
                <a:latin typeface="Rockwell" panose="02060603020205020403"/>
              </a:rPr>
              <a:t>Orifice</a:t>
            </a:r>
            <a:r>
              <a:rPr lang="en-US" u="sng">
                <a:latin typeface="Rockwell Condensed" panose="02060603050405020104"/>
              </a:rPr>
              <a:t> Meter</a:t>
            </a:r>
          </a:p>
        </p:txBody>
      </p:sp>
      <p:pic>
        <p:nvPicPr>
          <p:cNvPr id="4" name="Picture 4" descr="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48" y="1192053"/>
            <a:ext cx="4733925" cy="1905000"/>
          </a:xfrm>
        </p:spPr>
      </p:pic>
      <p:pic>
        <p:nvPicPr>
          <p:cNvPr id="5" name="Picture 5" descr="Shape, circl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739" y="1404098"/>
            <a:ext cx="1638300" cy="1885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1076325" y="3432175"/>
                <a:ext cx="10690860" cy="2440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>
                    <a:cs typeface="Segoe UI" panose="020B0502040204020203"/>
                    <a:sym typeface="+mn-ea"/>
                  </a:rPr>
                  <a:t>Bernoulli's Equation: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Segoe UI" panose="020B0502040204020203"/>
                        <a:sym typeface="+mn-ea"/>
                      </a:rPr>
                      <m:t>   </m:t>
                    </m:r>
                  </m:oMath>
                </a14:m>
                <a:br>
                  <a:rPr lang="en-US">
                    <a:cs typeface="Segoe UI" panose="020B0502040204020203"/>
                    <a:sym typeface="+mn-ea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cs typeface="Segoe UI" panose="020B0502040204020203"/>
                </a:endParaRPr>
              </a:p>
              <a:p>
                <a:pPr lvl="8"/>
                <a:endParaRPr lang="en-US">
                  <a:cs typeface="Segoe UI" panose="020B0502040204020203"/>
                </a:endParaRPr>
              </a:p>
              <a:p>
                <a:pPr marL="3657600" lvl="8" indent="0">
                  <a:buNone/>
                </a:pPr>
                <a:endParaRPr lang="en-US">
                  <a:cs typeface="Segoe UI" panose="020B0502040204020203"/>
                </a:endParaRPr>
              </a:p>
              <a:p>
                <a:r>
                  <a:rPr lang="en-US">
                    <a:cs typeface="Segoe UI" panose="020B0502040204020203"/>
                    <a:sym typeface="+mn-ea"/>
                  </a:rPr>
                  <a:t>By applying this Equation for orifice meter: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/>
                      </a:rPr>
                      <m:t>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Segoe UI" panose="020B0502040204020203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Segoe UI" panose="020B0502040204020203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Segoe UI" panose="020B0502040204020203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Segoe UI" panose="020B0502040204020203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Segoe UI" panose="020B0502040204020203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Segoe UI" panose="020B0502040204020203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Segoe UI" panose="020B0502040204020203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/>
                          </a:rPr>
                          <m:t>(2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Segoe UI" panose="020B0502040204020203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cs typeface="Segoe UI" panose="020B0502040204020203"/>
                          </a:rPr>
                          <m:t>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/>
                      </a:rPr>
                      <m:t>)</m:t>
                    </m:r>
                  </m:oMath>
                </a14:m>
                <a:endParaRPr lang="en-US" b="0">
                  <a:cs typeface="Segoe UI" panose="020B0502040204020203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25" y="3432175"/>
                <a:ext cx="10690860" cy="2440940"/>
              </a:xfrm>
              <a:prstGeom prst="rect">
                <a:avLst/>
              </a:prstGeom>
              <a:blipFill>
                <a:blip r:embed="rId4"/>
                <a:stretch>
                  <a:fillRect l="-513" t="-1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5</a:t>
            </a:fld>
            <a:endParaRPr lang="en-GB"/>
          </a:p>
        </p:txBody>
      </p:sp>
      <p:sp>
        <p:nvSpPr>
          <p:cNvPr id="9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76" y="47603"/>
            <a:ext cx="10048631" cy="1138986"/>
          </a:xfrm>
        </p:spPr>
        <p:txBody>
          <a:bodyPr/>
          <a:lstStyle/>
          <a:p>
            <a:r>
              <a:rPr lang="en-GB" u="sng"/>
              <a:t>Circuit Diagram</a:t>
            </a:r>
            <a:endParaRPr lang="en-GB" u="sng">
              <a:latin typeface="Georgia" panose="02040502050405020303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533" y="1964526"/>
            <a:ext cx="2913357" cy="26345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Components : </a:t>
            </a:r>
          </a:p>
          <a:p>
            <a:pPr lvl="1">
              <a:buClr>
                <a:srgbClr val="558BB8"/>
              </a:buClr>
            </a:pPr>
            <a:r>
              <a:rPr lang="en-US">
                <a:ea typeface="+mn-lt"/>
                <a:cs typeface="+mn-lt"/>
              </a:rPr>
              <a:t>Arduino uno</a:t>
            </a:r>
          </a:p>
          <a:p>
            <a:pPr lvl="1">
              <a:buClr>
                <a:srgbClr val="558BB8"/>
              </a:buClr>
            </a:pPr>
            <a:r>
              <a:rPr lang="en-US">
                <a:ea typeface="+mn-lt"/>
                <a:cs typeface="+mn-lt"/>
              </a:rPr>
              <a:t>LCD display</a:t>
            </a:r>
          </a:p>
          <a:p>
            <a:pPr lvl="1">
              <a:buClr>
                <a:srgbClr val="558BB8"/>
              </a:buClr>
            </a:pPr>
            <a:r>
              <a:rPr lang="en-US">
                <a:ea typeface="+mn-lt"/>
                <a:cs typeface="+mn-lt"/>
              </a:rPr>
              <a:t>Keypad</a:t>
            </a:r>
          </a:p>
          <a:p>
            <a:pPr lvl="1">
              <a:buClr>
                <a:srgbClr val="558BB8"/>
              </a:buClr>
            </a:pPr>
            <a:r>
              <a:rPr lang="en-US">
                <a:ea typeface="+mn-lt"/>
                <a:cs typeface="+mn-lt"/>
              </a:rPr>
              <a:t>MPXV5050DP sensor,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A differential Pressure Sensor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6</a:t>
            </a:fld>
            <a:endParaRPr lang="en-US"/>
          </a:p>
        </p:txBody>
      </p:sp>
      <p:pic>
        <p:nvPicPr>
          <p:cNvPr id="7" name="Picture 13" descr="Dia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40" y="959485"/>
            <a:ext cx="7501255" cy="5231765"/>
          </a:xfrm>
          <a:prstGeom prst="rect">
            <a:avLst/>
          </a:prstGeom>
        </p:spPr>
      </p:pic>
      <p:sp>
        <p:nvSpPr>
          <p:cNvPr id="9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2A9C-5C6F-4F92-A47C-844E9AC3BEA5}"/>
              </a:ext>
            </a:extLst>
          </p:cNvPr>
          <p:cNvSpPr txBox="1"/>
          <p:nvPr/>
        </p:nvSpPr>
        <p:spPr>
          <a:xfrm>
            <a:off x="10179698" y="5797551"/>
            <a:ext cx="208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 Proteus Simulation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Oval 317"/>
          <p:cNvSpPr/>
          <p:nvPr/>
        </p:nvSpPr>
        <p:spPr>
          <a:xfrm>
            <a:off x="10752155" y="1796314"/>
            <a:ext cx="1351365" cy="7098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 panose="020F0502020204030204"/>
              </a:rPr>
              <a:t>Stop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03122" y="1718192"/>
            <a:ext cx="10549332" cy="2268435"/>
            <a:chOff x="199996" y="3294164"/>
            <a:chExt cx="10549332" cy="2268435"/>
          </a:xfrm>
        </p:grpSpPr>
        <p:sp>
          <p:nvSpPr>
            <p:cNvPr id="313" name="Oval 312"/>
            <p:cNvSpPr/>
            <p:nvPr/>
          </p:nvSpPr>
          <p:spPr>
            <a:xfrm>
              <a:off x="199996" y="3294164"/>
              <a:ext cx="1403556" cy="7085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 panose="020F0502020204030204"/>
                </a:rPr>
                <a:t>Start</a:t>
              </a:r>
              <a:endParaRPr lang="en-US"/>
            </a:p>
          </p:txBody>
        </p:sp>
        <p:sp>
          <p:nvSpPr>
            <p:cNvPr id="314" name="Parallelogram 313"/>
            <p:cNvSpPr/>
            <p:nvPr/>
          </p:nvSpPr>
          <p:spPr>
            <a:xfrm>
              <a:off x="1937447" y="3385168"/>
              <a:ext cx="1721364" cy="594986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 panose="020F0502020204030204"/>
                </a:rPr>
                <a:t>Input from user</a:t>
              </a:r>
              <a:endParaRPr lang="en-US"/>
            </a:p>
          </p:txBody>
        </p:sp>
        <p:sp>
          <p:nvSpPr>
            <p:cNvPr id="315" name="Parallelogram 314"/>
            <p:cNvSpPr/>
            <p:nvPr/>
          </p:nvSpPr>
          <p:spPr>
            <a:xfrm>
              <a:off x="4161569" y="3388650"/>
              <a:ext cx="1709640" cy="597556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 panose="020F0502020204030204"/>
                </a:rPr>
                <a:t>Input from sensor</a:t>
              </a:r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6507662" y="3390849"/>
              <a:ext cx="1404680" cy="6054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 panose="020F0502020204030204"/>
                </a:rPr>
                <a:t>Calculation</a:t>
              </a:r>
              <a:endParaRPr lang="en-US"/>
            </a:p>
          </p:txBody>
        </p:sp>
        <p:sp>
          <p:nvSpPr>
            <p:cNvPr id="317" name="Parallelogram 316"/>
            <p:cNvSpPr/>
            <p:nvPr/>
          </p:nvSpPr>
          <p:spPr>
            <a:xfrm>
              <a:off x="8631975" y="3400916"/>
              <a:ext cx="1515488" cy="605425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 panose="020F0502020204030204"/>
                </a:rPr>
                <a:t>Show result</a:t>
              </a:r>
              <a:endParaRPr lang="en-US"/>
            </a:p>
          </p:txBody>
        </p:sp>
        <p:sp>
          <p:nvSpPr>
            <p:cNvPr id="3" name="Parallelogram 2"/>
            <p:cNvSpPr/>
            <p:nvPr/>
          </p:nvSpPr>
          <p:spPr>
            <a:xfrm>
              <a:off x="6308538" y="4648199"/>
              <a:ext cx="1793630" cy="914400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Data from trained model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1530106" y="3710597"/>
              <a:ext cx="513862" cy="1955"/>
            </a:xfrm>
            <a:prstGeom prst="straightConnector1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3550627" y="3734289"/>
              <a:ext cx="726830" cy="13676"/>
            </a:xfrm>
            <a:prstGeom prst="straightConnector1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5832964" y="3716948"/>
              <a:ext cx="750276" cy="11723"/>
            </a:xfrm>
            <a:prstGeom prst="straightConnector1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7921869" y="3754316"/>
              <a:ext cx="785446" cy="11722"/>
            </a:xfrm>
            <a:prstGeom prst="straightConnector1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0081113" y="3721344"/>
              <a:ext cx="668215" cy="11722"/>
            </a:xfrm>
            <a:prstGeom prst="straightConnector1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7222881" y="3993174"/>
              <a:ext cx="11722" cy="633045"/>
            </a:xfrm>
            <a:prstGeom prst="straightConnector1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02956" y="343633"/>
            <a:ext cx="118051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4800" b="1" u="sng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7</a:t>
            </a:fld>
            <a:endParaRPr lang="en-GB"/>
          </a:p>
        </p:txBody>
      </p:sp>
      <p:sp>
        <p:nvSpPr>
          <p:cNvPr id="19" name="Footer Placeholder 10"/>
          <p:cNvSpPr>
            <a:spLocks noGrp="1"/>
          </p:cNvSpPr>
          <p:nvPr/>
        </p:nvSpPr>
        <p:spPr>
          <a:xfrm>
            <a:off x="4282447" y="644191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00907" y="2779"/>
            <a:ext cx="10058400" cy="1609344"/>
          </a:xfrm>
        </p:spPr>
        <p:txBody>
          <a:bodyPr/>
          <a:lstStyle/>
          <a:p>
            <a:r>
              <a:rPr lang="en-GB" u="sng">
                <a:latin typeface="Rockwell" panose="02060603020205020403"/>
                <a:ea typeface="+mj-lt"/>
                <a:cs typeface="+mj-lt"/>
              </a:rPr>
              <a:t>System Flow Chart: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800" y="160020"/>
            <a:ext cx="10058400" cy="1152525"/>
          </a:xfrm>
        </p:spPr>
        <p:txBody>
          <a:bodyPr/>
          <a:lstStyle/>
          <a:p>
            <a:r>
              <a:rPr lang="en-US" u="sng"/>
              <a:t>Calculation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88390" y="1155446"/>
            <a:ext cx="4754880" cy="640080"/>
          </a:xfrm>
        </p:spPr>
        <p:txBody>
          <a:bodyPr>
            <a:normAutofit fontScale="97500"/>
          </a:bodyPr>
          <a:lstStyle/>
          <a:p>
            <a:r>
              <a:rPr lang="en-US" u="sng">
                <a:latin typeface="+mj-lt"/>
                <a:ea typeface="+mj-ea"/>
                <a:cs typeface="+mj-cs"/>
                <a:sym typeface="+mn-ea"/>
              </a:rPr>
              <a:t>Calculation of FVC from sensor data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069975" y="2308860"/>
            <a:ext cx="5918835" cy="3291840"/>
          </a:xfrm>
        </p:spPr>
        <p:txBody>
          <a:bodyPr>
            <a:normAutofit fontScale="90000" lnSpcReduction="10000"/>
          </a:bodyPr>
          <a:lstStyle/>
          <a:p>
            <a:pPr marL="0"/>
            <a:r>
              <a:rPr lang="en-US">
                <a:sym typeface="+mn-ea"/>
              </a:rPr>
              <a:t> V</a:t>
            </a:r>
            <a:r>
              <a:rPr lang="en-US" baseline="-25000">
                <a:sym typeface="+mn-ea"/>
              </a:rPr>
              <a:t> </a:t>
            </a:r>
            <a:r>
              <a:rPr lang="en-US">
                <a:sym typeface="+mn-ea"/>
              </a:rPr>
              <a:t> = </a:t>
            </a:r>
            <a:r>
              <a:rPr lang="en-US" err="1">
                <a:sym typeface="+mn-ea"/>
              </a:rPr>
              <a:t>V</a:t>
            </a:r>
            <a:r>
              <a:rPr lang="en-US" baseline="-25000" err="1">
                <a:sym typeface="+mn-ea"/>
              </a:rPr>
              <a:t>p</a:t>
            </a:r>
            <a:r>
              <a:rPr lang="en-US">
                <a:sym typeface="+mn-ea"/>
              </a:rPr>
              <a:t> </a:t>
            </a:r>
            <a:r>
              <a:rPr lang="en-US">
                <a:latin typeface="Arial" panose="020B0604020202020204" pitchFamily="34" charset="0"/>
                <a:sym typeface="+mn-ea"/>
              </a:rPr>
              <a:t>×</a:t>
            </a:r>
            <a:r>
              <a:rPr lang="en-US">
                <a:sym typeface="+mn-ea"/>
              </a:rPr>
              <a:t>5/1024 </a:t>
            </a:r>
          </a:p>
          <a:p>
            <a:pPr marL="0"/>
            <a:endParaRPr lang="en-US"/>
          </a:p>
          <a:p>
            <a:pPr marL="0"/>
            <a:r>
              <a:rPr lang="en-US">
                <a:sym typeface="+mn-ea"/>
              </a:rPr>
              <a:t>Transfer equation: P=(V/5-.04)</a:t>
            </a:r>
            <a:r>
              <a:rPr lang="en-US">
                <a:latin typeface="Arial" panose="020B0604020202020204" pitchFamily="34" charset="0"/>
                <a:sym typeface="+mn-ea"/>
              </a:rPr>
              <a:t>×</a:t>
            </a:r>
            <a:r>
              <a:rPr lang="en-US">
                <a:sym typeface="+mn-ea"/>
              </a:rPr>
              <a:t>1000/0.018</a:t>
            </a:r>
          </a:p>
          <a:p>
            <a:pPr marL="0"/>
            <a:endParaRPr lang="en-US"/>
          </a:p>
          <a:p>
            <a:pPr marL="0"/>
            <a:r>
              <a:rPr lang="en-US">
                <a:sym typeface="+mn-ea"/>
              </a:rPr>
              <a:t> Q = </a:t>
            </a:r>
            <a:r>
              <a:rPr lang="en-US" baseline="-25000">
                <a:sym typeface="+mn-ea"/>
              </a:rPr>
              <a:t> </a:t>
            </a:r>
            <a:r>
              <a:rPr lang="en-US">
                <a:sym typeface="+mn-ea"/>
              </a:rPr>
              <a:t>(A</a:t>
            </a:r>
            <a:r>
              <a:rPr lang="en-US" baseline="-25000">
                <a:sym typeface="+mn-ea"/>
              </a:rPr>
              <a:t>o  </a:t>
            </a:r>
            <a:r>
              <a:rPr lang="en-US">
                <a:latin typeface="Arial" panose="020B0604020202020204" pitchFamily="34" charset="0"/>
                <a:sym typeface="+mn-ea"/>
              </a:rPr>
              <a:t>×</a:t>
            </a:r>
            <a:r>
              <a:rPr lang="en-US">
                <a:sym typeface="+mn-ea"/>
              </a:rPr>
              <a:t>((2 </a:t>
            </a:r>
            <a:r>
              <a:rPr lang="en-US">
                <a:latin typeface="Arial" panose="020B0604020202020204" pitchFamily="34" charset="0"/>
                <a:sym typeface="+mn-ea"/>
              </a:rPr>
              <a:t>×</a:t>
            </a:r>
            <a:r>
              <a:rPr lang="en-US">
                <a:sym typeface="+mn-ea"/>
              </a:rPr>
              <a:t>P / ρ)</a:t>
            </a:r>
            <a:r>
              <a:rPr lang="en-US" baseline="30000">
                <a:sym typeface="+mn-ea"/>
              </a:rPr>
              <a:t>0.5</a:t>
            </a:r>
            <a:r>
              <a:rPr lang="en-US">
                <a:sym typeface="+mn-ea"/>
              </a:rPr>
              <a:t>)/((1-B</a:t>
            </a:r>
            <a:r>
              <a:rPr lang="en-US" baseline="30000">
                <a:sym typeface="+mn-ea"/>
              </a:rPr>
              <a:t>4</a:t>
            </a:r>
            <a:r>
              <a:rPr lang="en-US">
                <a:sym typeface="+mn-ea"/>
              </a:rPr>
              <a:t>)</a:t>
            </a:r>
            <a:r>
              <a:rPr lang="en-US" baseline="30000">
                <a:sym typeface="+mn-ea"/>
              </a:rPr>
              <a:t>0.5</a:t>
            </a:r>
            <a:r>
              <a:rPr lang="en-US">
                <a:sym typeface="+mn-ea"/>
              </a:rPr>
              <a:t>)  )  </a:t>
            </a:r>
            <a:r>
              <a:rPr lang="en-US">
                <a:latin typeface="Arial" panose="020B0604020202020204" pitchFamily="34" charset="0"/>
                <a:sym typeface="+mn-ea"/>
              </a:rPr>
              <a:t>×</a:t>
            </a:r>
            <a:r>
              <a:rPr lang="en-US">
                <a:sym typeface="+mn-ea"/>
              </a:rPr>
              <a:t>10</a:t>
            </a:r>
            <a:r>
              <a:rPr lang="en-US" baseline="30000">
                <a:sym typeface="+mn-ea"/>
              </a:rPr>
              <a:t>6</a:t>
            </a:r>
          </a:p>
          <a:p>
            <a:pPr marL="0" indent="0">
              <a:buNone/>
            </a:pPr>
            <a:r>
              <a:rPr lang="en-US" baseline="30000">
                <a:sym typeface="+mn-ea"/>
              </a:rPr>
              <a:t> </a:t>
            </a:r>
            <a:r>
              <a:rPr lang="en-US">
                <a:sym typeface="+mn-ea"/>
              </a:rPr>
              <a:t>      </a:t>
            </a:r>
            <a:endParaRPr lang="en-US"/>
          </a:p>
          <a:p>
            <a:pPr marL="114300"/>
            <a:r>
              <a:rPr lang="en-US">
                <a:sym typeface="+mn-ea"/>
              </a:rPr>
              <a:t> Loop till Q is greater than a trigger value: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                FVC=FVC+Q</a:t>
            </a:r>
            <a:r>
              <a:rPr lang="en-US">
                <a:latin typeface="Arial" panose="020B0604020202020204" pitchFamily="34" charset="0"/>
                <a:sym typeface="+mn-ea"/>
              </a:rPr>
              <a:t>×</a:t>
            </a:r>
            <a:r>
              <a:rPr lang="en-US">
                <a:sym typeface="+mn-ea"/>
              </a:rPr>
              <a:t> S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                 </a:t>
            </a:r>
            <a:endParaRPr lang="en-US"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7744460" y="1155700"/>
            <a:ext cx="4206875" cy="640080"/>
          </a:xfrm>
        </p:spPr>
        <p:txBody>
          <a:bodyPr>
            <a:normAutofit fontScale="97500"/>
          </a:bodyPr>
          <a:lstStyle/>
          <a:p>
            <a:r>
              <a:rPr lang="en-US" u="sng">
                <a:sym typeface="+mn-ea"/>
              </a:rPr>
              <a:t>Notation :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7527290" y="1795780"/>
            <a:ext cx="4338320" cy="2987675"/>
          </a:xfrm>
        </p:spPr>
        <p:txBody>
          <a:bodyPr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ym typeface="+mn-ea"/>
              </a:rPr>
              <a:t>ρ= Density of air, 1.225 (kg/m</a:t>
            </a:r>
            <a:r>
              <a:rPr lang="en-US" sz="1800" baseline="30000">
                <a:sym typeface="+mn-ea"/>
              </a:rPr>
              <a:t>3</a:t>
            </a:r>
            <a:r>
              <a:rPr lang="en-US" sz="1800">
                <a:sym typeface="+mn-ea"/>
              </a:rPr>
              <a:t>)</a:t>
            </a:r>
            <a:endParaRPr lang="en-US" sz="1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ym typeface="+mn-ea"/>
              </a:rPr>
              <a:t>P= Differential pressure (Pa)</a:t>
            </a:r>
            <a:endParaRPr lang="en-US" sz="1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ym typeface="+mn-ea"/>
              </a:rPr>
              <a:t>D = diameter of the pipe (m)</a:t>
            </a:r>
            <a:endParaRPr lang="en-US" sz="1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ym typeface="+mn-ea"/>
              </a:rPr>
              <a:t>d = diameter of the orifice(m) </a:t>
            </a:r>
            <a:endParaRPr lang="en-US" sz="1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ym typeface="+mn-ea"/>
              </a:rPr>
              <a:t>B = d/D </a:t>
            </a:r>
            <a:endParaRPr lang="en-US" sz="1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sym typeface="+mn-ea"/>
              </a:rPr>
              <a:t>V</a:t>
            </a:r>
            <a:r>
              <a:rPr lang="en-US" sz="1800" baseline="-25000" err="1">
                <a:sym typeface="+mn-ea"/>
              </a:rPr>
              <a:t>p</a:t>
            </a:r>
            <a:r>
              <a:rPr lang="en-US" sz="1800">
                <a:sym typeface="+mn-ea"/>
              </a:rPr>
              <a:t>= voltage output of sensor pin (v)</a:t>
            </a:r>
            <a:endParaRPr lang="en-US" sz="1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ym typeface="+mn-ea"/>
              </a:rPr>
              <a:t>A</a:t>
            </a:r>
            <a:r>
              <a:rPr lang="en-US" sz="1800" baseline="-25000">
                <a:sym typeface="+mn-ea"/>
              </a:rPr>
              <a:t>o</a:t>
            </a:r>
            <a:r>
              <a:rPr lang="en-US" sz="1800">
                <a:sym typeface="+mn-ea"/>
              </a:rPr>
              <a:t> = Area of orifice (m</a:t>
            </a:r>
            <a:r>
              <a:rPr lang="en-US" sz="1800" baseline="30000">
                <a:sym typeface="+mn-ea"/>
              </a:rPr>
              <a:t>2</a:t>
            </a:r>
            <a:r>
              <a:rPr lang="en-US" sz="1800">
                <a:sym typeface="+mn-ea"/>
              </a:rPr>
              <a:t>)</a:t>
            </a:r>
            <a:endParaRPr lang="en-US" sz="1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ym typeface="+mn-ea"/>
              </a:rPr>
              <a:t>FVC = Forced vital capacity (ml)</a:t>
            </a:r>
            <a:endParaRPr lang="en-US" sz="1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ym typeface="+mn-ea"/>
              </a:rPr>
              <a:t>Q= Volume flow rate (ml</a:t>
            </a:r>
            <a:r>
              <a:rPr lang="en-US" sz="1800" baseline="30000">
                <a:sym typeface="+mn-ea"/>
              </a:rPr>
              <a:t>3</a:t>
            </a:r>
            <a:r>
              <a:rPr lang="en-US" sz="1800">
                <a:sym typeface="+mn-ea"/>
              </a:rPr>
              <a:t>/s)</a:t>
            </a:r>
            <a:endParaRPr lang="en-US" sz="180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/>
              <a:buChar char="•"/>
            </a:pPr>
            <a:r>
              <a:rPr lang="en-US" sz="1800">
                <a:sym typeface="+mn-ea"/>
              </a:rPr>
              <a:t>S=Data sampling time, 0.01s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8</a:t>
            </a:fld>
            <a:endParaRPr lang="en-US"/>
          </a:p>
        </p:txBody>
      </p:sp>
      <p:sp>
        <p:nvSpPr>
          <p:cNvPr id="19" name="Footer Placeholder 10"/>
          <p:cNvSpPr>
            <a:spLocks noGrp="1"/>
          </p:cNvSpPr>
          <p:nvPr/>
        </p:nvSpPr>
        <p:spPr>
          <a:xfrm>
            <a:off x="4282447" y="644191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u="sng">
                <a:cs typeface="Calibri Light" panose="020F0302020204030204"/>
              </a:rPr>
              <a:t>Calculation:</a:t>
            </a:r>
            <a:br>
              <a:rPr lang="en-US" sz="3600">
                <a:cs typeface="Calibri Light" panose="020F0302020204030204"/>
              </a:rPr>
            </a:br>
            <a:r>
              <a:rPr lang="en-US" sz="2000">
                <a:ea typeface="+mj-lt"/>
                <a:cs typeface="+mj-lt"/>
              </a:rPr>
              <a:t>Calculation of Lung performance using Trained Model</a:t>
            </a:r>
            <a:endParaRPr lang="en-US" sz="2000">
              <a:cs typeface="Calibri Light" panose="020F03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1459392"/>
            <a:ext cx="10459288" cy="2815781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>
                <a:cs typeface="Calibri" panose="020F0502020204030204"/>
              </a:rPr>
              <a:t>Coefficients of trained model : M=</a:t>
            </a:r>
          </a:p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                  </a:t>
            </a:r>
          </a:p>
          <a:p>
            <a:pPr>
              <a:buClr>
                <a:srgbClr val="94B6D2">
                  <a:lumMod val="75000"/>
                </a:srgbClr>
              </a:buClr>
            </a:pPr>
            <a:endParaRPr lang="en-US">
              <a:cs typeface="Calibri" panose="020F0502020204030204"/>
            </a:endParaRPr>
          </a:p>
          <a:p>
            <a:pPr>
              <a:buClr>
                <a:srgbClr val="558BB8"/>
              </a:buClr>
            </a:pPr>
            <a:r>
              <a:rPr lang="en-US" sz="2000">
                <a:cs typeface="Calibri" panose="020F0502020204030204"/>
              </a:rPr>
              <a:t>Data taken from user : X=</a:t>
            </a:r>
            <a:endParaRPr lang="en-US"/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pPr marL="342900" indent="-342900"/>
            <a:endParaRPr lang="en-US">
              <a:cs typeface="Calibri" panose="020F0502020204030204"/>
            </a:endParaRPr>
          </a:p>
          <a:p>
            <a:pPr marL="342900" indent="-342900">
              <a:buClr>
                <a:srgbClr val="558BB8"/>
              </a:buClr>
            </a:pPr>
            <a:r>
              <a:rPr lang="en-US" sz="2000">
                <a:cs typeface="Calibri" panose="020F0502020204030204"/>
              </a:rPr>
              <a:t>Lung performance :</a:t>
            </a:r>
            <a:endParaRPr lang="en-US"/>
          </a:p>
          <a:p>
            <a:pPr marL="571500" lvl="1" indent="0">
              <a:buNone/>
            </a:pPr>
            <a:r>
              <a:rPr lang="en-US" sz="1600">
                <a:cs typeface="Calibri" panose="020F0502020204030204"/>
              </a:rPr>
              <a:t>                                                                </a:t>
            </a:r>
            <a:r>
              <a:rPr lang="en-US">
                <a:cs typeface="Calibri" panose="020F0502020204030204"/>
              </a:rPr>
              <a:t>Y=MX'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47615" y="1876362"/>
          <a:ext cx="10018444" cy="547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5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9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[-67.497798082503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0.0237200392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0.617981660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29.6510904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2.23838912]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79805" y="2872105"/>
          <a:ext cx="1033145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6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6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6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[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 Age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Smoking status]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9</a:t>
            </a:fld>
            <a:endParaRPr lang="en-GB"/>
          </a:p>
        </p:txBody>
      </p:sp>
      <p:sp>
        <p:nvSpPr>
          <p:cNvPr id="13" name="Footer Placeholder 10"/>
          <p:cNvSpPr>
            <a:spLocks noGrp="1"/>
          </p:cNvSpPr>
          <p:nvPr/>
        </p:nvSpPr>
        <p:spPr>
          <a:xfrm>
            <a:off x="4281812" y="6452078"/>
            <a:ext cx="3627031" cy="297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tx1">
                    <a:lumMod val="95000"/>
                    <a:lumOff val="5000"/>
                  </a:schemeClr>
                </a:solidFill>
              </a:rPr>
              <a:t>Bangladesh University of Engineering and Technology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809750" y="4333875"/>
          <a:ext cx="8168640" cy="1134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0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Y(Lungs Performance)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80% or greater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Less than 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 Box 16">
            <a:extLst>
              <a:ext uri="{FF2B5EF4-FFF2-40B4-BE49-F238E27FC236}">
                <a16:creationId xmlns:a16="http://schemas.microsoft.com/office/drawing/2014/main" id="{05E4045F-4372-4EFE-94FA-3D87295C5011}"/>
              </a:ext>
            </a:extLst>
          </p:cNvPr>
          <p:cNvSpPr txBox="1"/>
          <p:nvPr/>
        </p:nvSpPr>
        <p:spPr>
          <a:xfrm>
            <a:off x="121285" y="6478905"/>
            <a:ext cx="24644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Source: </a:t>
            </a:r>
            <a:r>
              <a:rPr lang="en-US" sz="1000">
                <a:sym typeface="+mn-ea"/>
              </a:rPr>
              <a:t>American Thoracic Society</a:t>
            </a:r>
            <a:endParaRPr lang="en-US" sz="100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Wood Type</vt:lpstr>
      <vt:lpstr>ME 366 Lungs Performance Analysis Using Spirometry</vt:lpstr>
      <vt:lpstr>Spirometry &amp; Uses </vt:lpstr>
      <vt:lpstr>Overview</vt:lpstr>
      <vt:lpstr>Project Demonstration</vt:lpstr>
      <vt:lpstr>Orifice Meter</vt:lpstr>
      <vt:lpstr>Circuit Diagram</vt:lpstr>
      <vt:lpstr>System Flow Chart:</vt:lpstr>
      <vt:lpstr>Calculation</vt:lpstr>
      <vt:lpstr>Calculation: Calculation of Lung performance using Trained Model</vt:lpstr>
      <vt:lpstr>Lung Performance Dependency</vt:lpstr>
      <vt:lpstr>Data Availability</vt:lpstr>
      <vt:lpstr>Model Training (Language Used: Python)</vt:lpstr>
      <vt:lpstr>Linear Regression Model</vt:lpstr>
      <vt:lpstr>Cost Analysis</vt:lpstr>
      <vt:lpstr>Problems We Faced</vt:lpstr>
      <vt:lpstr>Calibration</vt:lpstr>
      <vt:lpstr>Unavailability of Components:</vt:lpstr>
      <vt:lpstr>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366 Lungs Performance Analysis Using Spirometry</dc:title>
  <dc:creator/>
  <cp:revision>5</cp:revision>
  <dcterms:created xsi:type="dcterms:W3CDTF">2021-07-25T16:12:00Z</dcterms:created>
  <dcterms:modified xsi:type="dcterms:W3CDTF">2021-07-28T04:45:32Z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